
<file path=[Content_Types].xml><?xml version="1.0" encoding="utf-8"?>
<Types xmlns="http://schemas.openxmlformats.org/package/2006/content-types">
  <Default Extension="png" ContentType="image/png"/>
  <Default Extension="mpg" ContentType="video/mpe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9" r:id="rId1"/>
  </p:sldMasterIdLst>
  <p:notesMasterIdLst>
    <p:notesMasterId r:id="rId21"/>
  </p:notesMasterIdLst>
  <p:handoutMasterIdLst>
    <p:handoutMasterId r:id="rId22"/>
  </p:handoutMasterIdLst>
  <p:sldIdLst>
    <p:sldId id="256" r:id="rId2"/>
    <p:sldId id="293" r:id="rId3"/>
    <p:sldId id="312" r:id="rId4"/>
    <p:sldId id="313" r:id="rId5"/>
    <p:sldId id="314" r:id="rId6"/>
    <p:sldId id="315" r:id="rId7"/>
    <p:sldId id="309" r:id="rId8"/>
    <p:sldId id="311" r:id="rId9"/>
    <p:sldId id="348" r:id="rId10"/>
    <p:sldId id="316" r:id="rId11"/>
    <p:sldId id="310" r:id="rId12"/>
    <p:sldId id="322" r:id="rId13"/>
    <p:sldId id="319" r:id="rId14"/>
    <p:sldId id="320" r:id="rId15"/>
    <p:sldId id="321" r:id="rId16"/>
    <p:sldId id="323" r:id="rId17"/>
    <p:sldId id="349" r:id="rId18"/>
    <p:sldId id="324" r:id="rId19"/>
    <p:sldId id="294" r:id="rId20"/>
  </p:sldIdLst>
  <p:sldSz cx="9144000" cy="6858000" type="screen4x3"/>
  <p:notesSz cx="6858000" cy="91805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43"/>
    <p:restoredTop sz="94670"/>
  </p:normalViewPr>
  <p:slideViewPr>
    <p:cSldViewPr>
      <p:cViewPr varScale="1">
        <p:scale>
          <a:sx n="139" d="100"/>
          <a:sy n="139" d="100"/>
        </p:scale>
        <p:origin x="122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>
            <a:extLst>
              <a:ext uri="{FF2B5EF4-FFF2-40B4-BE49-F238E27FC236}">
                <a16:creationId xmlns:a16="http://schemas.microsoft.com/office/drawing/2014/main" id="{67F52831-EFA7-0543-839F-80054C40F94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1731" name="Rectangle 3">
            <a:extLst>
              <a:ext uri="{FF2B5EF4-FFF2-40B4-BE49-F238E27FC236}">
                <a16:creationId xmlns:a16="http://schemas.microsoft.com/office/drawing/2014/main" id="{3DBE9531-BDDC-964C-89D9-BA7D27F71CC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1732" name="Rectangle 4">
            <a:extLst>
              <a:ext uri="{FF2B5EF4-FFF2-40B4-BE49-F238E27FC236}">
                <a16:creationId xmlns:a16="http://schemas.microsoft.com/office/drawing/2014/main" id="{11307714-4495-5241-A3E4-857D36CC08A8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21725"/>
            <a:ext cx="2971800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1733" name="Rectangle 5">
            <a:extLst>
              <a:ext uri="{FF2B5EF4-FFF2-40B4-BE49-F238E27FC236}">
                <a16:creationId xmlns:a16="http://schemas.microsoft.com/office/drawing/2014/main" id="{AE52209F-2FD9-1D41-A241-52E460D63B46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721725"/>
            <a:ext cx="2971800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C18A90D-13E3-6640-A29B-037A4DEC526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FC2BD0EC-636D-CD42-9D56-D2CD072982E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latin typeface="Tahoma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2A959D81-82D2-284D-873A-312C64C4AF9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ahoma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94187C40-2DA7-E448-843D-C8DEA653850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35063" y="688975"/>
            <a:ext cx="4589462" cy="34417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5">
            <a:extLst>
              <a:ext uri="{FF2B5EF4-FFF2-40B4-BE49-F238E27FC236}">
                <a16:creationId xmlns:a16="http://schemas.microsoft.com/office/drawing/2014/main" id="{3733BA4A-9E12-D341-B87A-F646BD22C06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60863"/>
            <a:ext cx="5029200" cy="413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222" name="Rectangle 6">
            <a:extLst>
              <a:ext uri="{FF2B5EF4-FFF2-40B4-BE49-F238E27FC236}">
                <a16:creationId xmlns:a16="http://schemas.microsoft.com/office/drawing/2014/main" id="{AB01B11F-48FE-8E44-9BFA-61FEFA1DE8A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21725"/>
            <a:ext cx="2971800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latin typeface="Tahoma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>
            <a:extLst>
              <a:ext uri="{FF2B5EF4-FFF2-40B4-BE49-F238E27FC236}">
                <a16:creationId xmlns:a16="http://schemas.microsoft.com/office/drawing/2014/main" id="{FED06A4B-B00B-8840-BBB3-9F0D1F5750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721725"/>
            <a:ext cx="2971800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251DB325-427D-C749-8663-CA08950282D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ED641889-754D-1841-A050-4034D626D8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3DCC3B3-C4A3-A443-A12E-946E702B91FA}" type="slidenum">
              <a:rPr lang="en-US" altLang="en-US" smtClean="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4804BBE7-1FC0-944E-9B82-C41B4A353B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5" name="Rectangle 3">
            <a:extLst>
              <a:ext uri="{FF2B5EF4-FFF2-40B4-BE49-F238E27FC236}">
                <a16:creationId xmlns:a16="http://schemas.microsoft.com/office/drawing/2014/main" id="{57A906A5-C015-7D46-B628-1F40959E00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id="{967EE7A8-ED4A-A343-8CE0-700841C32C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5376815-AB93-7849-B12D-9D1B382A2F13}" type="slidenum">
              <a:rPr lang="en-US" altLang="en-US" smtClean="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2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8B2103C1-9562-0D4E-8CBC-8F9E439824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7" name="Rectangle 3">
            <a:extLst>
              <a:ext uri="{FF2B5EF4-FFF2-40B4-BE49-F238E27FC236}">
                <a16:creationId xmlns:a16="http://schemas.microsoft.com/office/drawing/2014/main" id="{E1D6909D-04FA-5F49-B381-A2D87226AD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9641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1DB325-427D-C749-8663-CA08950282D7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0138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id="{967EE7A8-ED4A-A343-8CE0-700841C32C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5376815-AB93-7849-B12D-9D1B382A2F13}" type="slidenum">
              <a:rPr lang="en-US" altLang="en-US" smtClean="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19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8B2103C1-9562-0D4E-8CBC-8F9E439824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7" name="Rectangle 3">
            <a:extLst>
              <a:ext uri="{FF2B5EF4-FFF2-40B4-BE49-F238E27FC236}">
                <a16:creationId xmlns:a16="http://schemas.microsoft.com/office/drawing/2014/main" id="{E1D6909D-04FA-5F49-B381-A2D87226AD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7249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5DB23064-2C4C-8B4D-853C-89E0499EE732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55649370-16DC-294C-95F0-895B4DC1B1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89BE11F3-0D9B-5E4A-B51D-0E39A2DBD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ct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ct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ct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ct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D21CC7D9-437D-4543-A802-E05E270762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ct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ct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ct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ct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94339400-7386-7C40-B1FD-23BBE1E990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1EADA6C1-0C7A-804B-A20A-B7E510E4C0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ct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ct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ct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ct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2F0226ED-EFA9-EE45-8687-19537541DF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" y="2640"/>
                <a:ext cx="335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ct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ct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ct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ctr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1C36C652-FE7E-5241-BEC0-8E6F6D5F7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ctr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ctr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ctr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ctr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E2649683-F959-2A41-BDAA-7827DB21C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ctr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ctr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ctr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ctr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63CB2BBF-204A-F949-9940-A49C525A806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ctr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ctr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ctr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ctr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</p:grpSp>
      <p:sp>
        <p:nvSpPr>
          <p:cNvPr id="513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13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charset="0"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A33F2F71-080E-6640-AD3D-881C5CB3E2C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 algn="l">
              <a:defRPr sz="1400">
                <a:solidFill>
                  <a:schemeClr val="bg2"/>
                </a:solidFill>
                <a:latin typeface="+mn-lt"/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6E64B036-42DD-5743-B0BD-8AF1E94ED35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DEFE943A-CCE1-1E44-BDC3-29EE944ADC0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58F37B9E-20C5-AE4A-A4DB-36447D94F90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398514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F26CA31B-877C-1847-B777-683D88A27BB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Manfred Huber 2021</a:t>
            </a:r>
            <a:endParaRPr lang="en-US" altLang="en-US" sz="1400" dirty="0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03340DE6-8F3F-1E42-A347-277A217652D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5A339E5D-4810-DB41-9BAA-0939EC0EBF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10B6BD-AA3F-1347-9009-0A387A51FDC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113626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4050" y="617538"/>
            <a:ext cx="1951038" cy="55149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0938" y="617538"/>
            <a:ext cx="5700712" cy="5514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646983BF-D9B9-BF48-B712-C77924F8E6E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Manfred Huber 2021</a:t>
            </a:r>
            <a:endParaRPr lang="en-US" altLang="en-US" sz="1400" dirty="0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98F295E0-D486-AD4D-BB55-1B1DCBA1CC7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B3240D45-4C4A-8740-864E-4C805AEC164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BA1BB2-A101-054F-94D6-22EF9BD7565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951610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41ED8479-EAFB-5947-A892-F79847A955C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Manfred Huber 2021</a:t>
            </a:r>
            <a:endParaRPr lang="en-US" altLang="en-US" sz="1400" dirty="0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ABB7ACB4-0AEC-2B4A-BD05-23B6EB87AF5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6F0B9AE0-DD38-7045-8557-79E7949951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87ADA4-E706-7B49-805A-FD2494E2FE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262588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228668D2-A237-AA40-A976-67710824F3A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Manfred Huber 2021</a:t>
            </a:r>
            <a:endParaRPr lang="en-US" altLang="en-US" sz="1400" dirty="0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CF0FBBD1-B216-D446-A19E-1B1B66090C8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268C37B0-A12B-C94E-A8B6-9535E19E48F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A37BF1-964F-F844-80FF-93B9609DFEF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548898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AF5F53CF-2F77-1341-9B14-86D1A9A3404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Manfred Huber 2021</a:t>
            </a:r>
            <a:endParaRPr lang="en-US" altLang="en-US" sz="1400" dirty="0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DB83A7C9-5A2E-B84B-BE81-3FD6B65052E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ED11D11D-464C-C441-9EC9-06EFE75634B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CA9D72-7758-4441-AABE-00DE85E10B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392862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234E01D2-11BC-1E43-89AE-3BDBA83AAD5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Manfred Huber 2021</a:t>
            </a:r>
            <a:endParaRPr lang="en-US" altLang="en-US" sz="1400" dirty="0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ACFA050E-784F-564D-9C45-6AC467F2C19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4874AC5B-FAA3-B948-87F5-BD66C895C95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1F9FD5-8E8C-B448-A353-C3F08C7B9A7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285657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00C31001-9630-3E4E-AB28-DCF098D30ED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Manfred Huber 2021</a:t>
            </a:r>
            <a:endParaRPr lang="en-US" altLang="en-US" sz="1400" dirty="0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69CCD114-76CD-A740-9E8C-7784AAE986D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32EE4434-5138-BA4D-8262-EC1BBD58AEC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D1F26F-3F8C-F347-8C36-AD57785E79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101962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EB5D53BA-BE60-D942-B8D3-FE6B4D34C81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Manfred Huber 2021</a:t>
            </a:r>
            <a:endParaRPr lang="en-US" altLang="en-US" sz="1400" dirty="0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DBFFDF16-0A3F-B24B-A9C8-D88982C742A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1D82B8A8-98CE-1E43-A4B4-4750D4B83ED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BEBBE0-C9BF-B24E-8266-E658D4813B1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823535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EFCF8627-AA33-1743-825E-E75EB9E4C96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Manfred Huber 2021</a:t>
            </a:r>
            <a:endParaRPr lang="en-US" altLang="en-US" sz="1400" dirty="0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9E09B095-E0EB-A247-91BF-9BAB16654C9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DE10B238-928C-D540-853E-8AEC9443177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CFD4ED-6805-304F-96D1-1666F4397F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4680420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784DCCD5-34B4-A14E-85F8-04FCD6BADCD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Manfred Huber 2021</a:t>
            </a:r>
            <a:endParaRPr lang="en-US" altLang="en-US" sz="1400" dirty="0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64DE03A2-543F-5945-8F89-B791A94ACC7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21FF7DDA-BDA1-D54A-886D-ED8BE58BBDD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110AE7-5D50-7846-91C4-7DA9663490C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731978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26AE5437-B0F6-2947-904A-B869A83CF891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endParaRPr kumimoji="1" lang="en-US" altLang="en-US" b="0">
              <a:latin typeface="Tahoma" panose="020B0604030504040204" pitchFamily="34" charset="0"/>
            </a:endParaRP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8BD17A5-2649-5341-BC83-FE83D54A9949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endParaRPr kumimoji="1" lang="en-US" altLang="en-US" b="0">
              <a:latin typeface="Tahoma" panose="020B0604030504040204" pitchFamily="34" charset="0"/>
            </a:endParaRP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D706F569-290D-934A-B9CB-6F7F4854ED0E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endParaRPr kumimoji="1" lang="en-US" altLang="en-US" b="0">
              <a:latin typeface="Tahoma" panose="020B0604030504040204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32A6019C-1A06-CB4B-8C60-B62094BDF3F1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endParaRPr kumimoji="1" lang="en-US" altLang="en-US" b="0">
              <a:latin typeface="Tahoma" panose="020B0604030504040204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FA20F3D4-0E88-E246-BAF3-2B8DC0FF9F08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endParaRPr kumimoji="1" lang="en-US" altLang="en-US" b="0">
              <a:latin typeface="Tahoma" panose="020B0604030504040204" pitchFamily="34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4858C88D-A162-1C43-B0E8-7DE084E6A64C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endParaRPr kumimoji="1" lang="en-US" altLang="en-US" b="0">
              <a:latin typeface="Tahoma" panose="020B0604030504040204" pitchFamily="34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FC6C6F21-754D-544E-8FD1-419B5FB8D876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endParaRPr kumimoji="1" lang="en-US" altLang="en-US" b="0">
              <a:latin typeface="Tahoma" panose="020B0604030504040204" pitchFamily="34" charset="0"/>
            </a:endParaRPr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95462B9A-75B8-A04F-AA8C-64B4D80008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617538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09F6F76F-FEB3-6E4C-B756-6061D904AB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107" name="Rectangle 11">
            <a:extLst>
              <a:ext uri="{FF2B5EF4-FFF2-40B4-BE49-F238E27FC236}">
                <a16:creationId xmlns:a16="http://schemas.microsoft.com/office/drawing/2014/main" id="{755B584A-01FE-B342-9B71-BEC60D9A227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r>
              <a:rPr lang="en-US" altLang="en-US" dirty="0"/>
              <a:t>© Manfred Huber 2021</a:t>
            </a:r>
            <a:endParaRPr lang="en-US" altLang="en-US" sz="1400" dirty="0"/>
          </a:p>
        </p:txBody>
      </p:sp>
      <p:sp>
        <p:nvSpPr>
          <p:cNvPr id="4108" name="Rectangle 12">
            <a:extLst>
              <a:ext uri="{FF2B5EF4-FFF2-40B4-BE49-F238E27FC236}">
                <a16:creationId xmlns:a16="http://schemas.microsoft.com/office/drawing/2014/main" id="{BA68B754-CFB9-5F4D-8E7B-65C90364306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latin typeface="+mn-lt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9" name="Rectangle 13">
            <a:extLst>
              <a:ext uri="{FF2B5EF4-FFF2-40B4-BE49-F238E27FC236}">
                <a16:creationId xmlns:a16="http://schemas.microsoft.com/office/drawing/2014/main" id="{1EB52AF4-BEB6-7C4E-AFBF-01C2A1F7E47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C20E2FC5-B60A-E445-8197-6BCF54B5B3B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ransition/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10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video" Target="../media/media9.mp4"/><Relationship Id="rId13" Type="http://schemas.openxmlformats.org/officeDocument/2006/relationships/image" Target="../media/image19.png"/><Relationship Id="rId3" Type="http://schemas.microsoft.com/office/2007/relationships/media" Target="../media/media7.mpg"/><Relationship Id="rId7" Type="http://schemas.microsoft.com/office/2007/relationships/media" Target="../media/media9.mp4"/><Relationship Id="rId12" Type="http://schemas.openxmlformats.org/officeDocument/2006/relationships/image" Target="../media/image18.png"/><Relationship Id="rId2" Type="http://schemas.openxmlformats.org/officeDocument/2006/relationships/video" Target="../media/media6.mpg"/><Relationship Id="rId1" Type="http://schemas.microsoft.com/office/2007/relationships/media" Target="../media/media6.mpg"/><Relationship Id="rId6" Type="http://schemas.openxmlformats.org/officeDocument/2006/relationships/video" Target="../media/media8.mpg"/><Relationship Id="rId11" Type="http://schemas.openxmlformats.org/officeDocument/2006/relationships/image" Target="../media/image17.png"/><Relationship Id="rId5" Type="http://schemas.microsoft.com/office/2007/relationships/media" Target="../media/media8.mpg"/><Relationship Id="rId10" Type="http://schemas.openxmlformats.org/officeDocument/2006/relationships/image" Target="../media/image16.png"/><Relationship Id="rId4" Type="http://schemas.openxmlformats.org/officeDocument/2006/relationships/video" Target="../media/media7.mpg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3.mpg"/><Relationship Id="rId7" Type="http://schemas.openxmlformats.org/officeDocument/2006/relationships/image" Target="../media/image6.png"/><Relationship Id="rId2" Type="http://schemas.openxmlformats.org/officeDocument/2006/relationships/video" Target="../media/media2.mpg"/><Relationship Id="rId1" Type="http://schemas.microsoft.com/office/2007/relationships/media" Target="../media/media2.mpg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Date Placeholder 3">
            <a:extLst>
              <a:ext uri="{FF2B5EF4-FFF2-40B4-BE49-F238E27FC236}">
                <a16:creationId xmlns:a16="http://schemas.microsoft.com/office/drawing/2014/main" id="{1B0A99D6-5F87-CF45-AA78-84BB5E948562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/>
              <a:t>© Manfred Huber 2021</a:t>
            </a:r>
            <a:endParaRPr lang="en-US" altLang="en-US" sz="1400" dirty="0"/>
          </a:p>
        </p:txBody>
      </p:sp>
      <p:sp>
        <p:nvSpPr>
          <p:cNvPr id="15362" name="Slide Number Placeholder 5">
            <a:extLst>
              <a:ext uri="{FF2B5EF4-FFF2-40B4-BE49-F238E27FC236}">
                <a16:creationId xmlns:a16="http://schemas.microsoft.com/office/drawing/2014/main" id="{1597DBA5-5542-B642-BC7F-AB57A283147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E41F33C-D1AD-B445-80E7-B6B9CB76EA21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en-US" sz="1200"/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0152A438-C18B-B944-89A4-215426B212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Autonomous Robots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C1AC27F9-EEE0-8641-9BC4-F97B4EE2E2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3352800"/>
            <a:ext cx="7046912" cy="2779713"/>
          </a:xfrm>
        </p:spPr>
        <p:txBody>
          <a:bodyPr/>
          <a:lstStyle/>
          <a:p>
            <a:pPr algn="ctr" eaLnBrk="1" hangingPunct="1">
              <a:buFont typeface="Wingdings" charset="0"/>
              <a:buNone/>
              <a:defRPr/>
            </a:pPr>
            <a:r>
              <a:rPr lang="en-US" sz="4400" dirty="0">
                <a:cs typeface="+mn-cs"/>
              </a:rPr>
              <a:t>Traditional and Behavior Based Control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457200"/>
            <a:ext cx="7543800" cy="1295400"/>
          </a:xfrm>
        </p:spPr>
        <p:txBody>
          <a:bodyPr/>
          <a:lstStyle/>
          <a:p>
            <a:r>
              <a:rPr lang="en-US" sz="4400" dirty="0"/>
              <a:t>Behavior-Based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022475"/>
            <a:ext cx="8229600" cy="4530725"/>
          </a:xfrm>
        </p:spPr>
        <p:txBody>
          <a:bodyPr/>
          <a:lstStyle/>
          <a:p>
            <a:r>
              <a:rPr lang="en-US" sz="2600" dirty="0"/>
              <a:t>Reflexes are direct mappings from sensors to motors</a:t>
            </a:r>
          </a:p>
          <a:p>
            <a:pPr lvl="1"/>
            <a:r>
              <a:rPr lang="en-US" sz="2400" dirty="0"/>
              <a:t>No models of the system or environment</a:t>
            </a:r>
          </a:p>
          <a:p>
            <a:pPr lvl="1"/>
            <a:r>
              <a:rPr lang="en-US" sz="2400" dirty="0"/>
              <a:t>No filtering and integration of sensor data</a:t>
            </a:r>
          </a:p>
          <a:p>
            <a:r>
              <a:rPr lang="en-US" sz="2600" dirty="0"/>
              <a:t>Reactive behaviors are more complex </a:t>
            </a:r>
          </a:p>
          <a:p>
            <a:pPr lvl="1"/>
            <a:r>
              <a:rPr lang="en-US" sz="2400" dirty="0"/>
              <a:t>Local, simple models</a:t>
            </a:r>
          </a:p>
          <a:p>
            <a:pPr lvl="1"/>
            <a:r>
              <a:rPr lang="en-US" sz="2400" dirty="0"/>
              <a:t>Accumulation, filtering, and integration of sensor data over time</a:t>
            </a:r>
          </a:p>
          <a:p>
            <a:pPr lvl="1"/>
            <a:r>
              <a:rPr lang="en-US" sz="2400" dirty="0"/>
              <a:t>Fast reactions based on the model</a:t>
            </a:r>
          </a:p>
        </p:txBody>
      </p:sp>
    </p:spTree>
    <p:extLst>
      <p:ext uri="{BB962C8B-B14F-4D97-AF65-F5344CB8AC3E}">
        <p14:creationId xmlns:p14="http://schemas.microsoft.com/office/powerpoint/2010/main" val="4563519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434" y="495300"/>
            <a:ext cx="7924566" cy="1295400"/>
          </a:xfrm>
        </p:spPr>
        <p:txBody>
          <a:bodyPr/>
          <a:lstStyle/>
          <a:p>
            <a:pPr algn="ctr"/>
            <a:r>
              <a:rPr lang="en-US" sz="4400" dirty="0"/>
              <a:t>Reactive vs. Deliberative Control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066800" y="1905000"/>
            <a:ext cx="7651924" cy="902732"/>
            <a:chOff x="914400" y="2971800"/>
            <a:chExt cx="7651924" cy="902732"/>
          </a:xfrm>
        </p:grpSpPr>
        <p:sp>
          <p:nvSpPr>
            <p:cNvPr id="4" name="Left-Right Arrow 3"/>
            <p:cNvSpPr/>
            <p:nvPr/>
          </p:nvSpPr>
          <p:spPr>
            <a:xfrm>
              <a:off x="1447800" y="2971800"/>
              <a:ext cx="6553200" cy="457200"/>
            </a:xfrm>
            <a:prstGeom prst="leftRightArrow">
              <a:avLst/>
            </a:prstGeom>
            <a:gradFill flip="none"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10800000" scaled="0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14400" y="3505200"/>
              <a:ext cx="1134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Reflexive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162800" y="3505200"/>
              <a:ext cx="1403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Deliberative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438400" y="3505200"/>
              <a:ext cx="10827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Reactive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28600" y="2895600"/>
            <a:ext cx="7848600" cy="830997"/>
            <a:chOff x="76200" y="2667000"/>
            <a:chExt cx="7848600" cy="830997"/>
          </a:xfrm>
        </p:grpSpPr>
        <p:sp>
          <p:nvSpPr>
            <p:cNvPr id="9" name="Merge 8"/>
            <p:cNvSpPr/>
            <p:nvPr/>
          </p:nvSpPr>
          <p:spPr>
            <a:xfrm rot="16200000">
              <a:off x="4457700" y="-266700"/>
              <a:ext cx="533400" cy="6400800"/>
            </a:xfrm>
            <a:prstGeom prst="flowChartMerg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200" y="2667000"/>
              <a:ext cx="148630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Reaction </a:t>
              </a:r>
            </a:p>
            <a:p>
              <a:r>
                <a:rPr lang="en-US" b="0" dirty="0"/>
                <a:t>speed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28600" y="3657600"/>
            <a:ext cx="7848600" cy="830997"/>
            <a:chOff x="76200" y="3429000"/>
            <a:chExt cx="7848600" cy="830997"/>
          </a:xfrm>
        </p:grpSpPr>
        <p:sp>
          <p:nvSpPr>
            <p:cNvPr id="11" name="Merge 10"/>
            <p:cNvSpPr/>
            <p:nvPr/>
          </p:nvSpPr>
          <p:spPr>
            <a:xfrm rot="5400000">
              <a:off x="4457700" y="571500"/>
              <a:ext cx="533400" cy="6400800"/>
            </a:xfrm>
            <a:prstGeom prst="flowChartMerg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6200" y="3429000"/>
              <a:ext cx="18822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Model </a:t>
              </a:r>
            </a:p>
            <a:p>
              <a:r>
                <a:rPr lang="en-US" b="0" dirty="0"/>
                <a:t>dependence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28600" y="4572000"/>
            <a:ext cx="7848600" cy="549533"/>
            <a:chOff x="76200" y="4343400"/>
            <a:chExt cx="7848600" cy="549533"/>
          </a:xfrm>
        </p:grpSpPr>
        <p:sp>
          <p:nvSpPr>
            <p:cNvPr id="12" name="Merge 11"/>
            <p:cNvSpPr/>
            <p:nvPr/>
          </p:nvSpPr>
          <p:spPr>
            <a:xfrm rot="5400000">
              <a:off x="4457700" y="1409700"/>
              <a:ext cx="533400" cy="6400800"/>
            </a:xfrm>
            <a:prstGeom prst="flowChartMerg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200" y="4431268"/>
              <a:ext cx="19319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Predictability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28600" y="5334000"/>
            <a:ext cx="7848600" cy="549533"/>
            <a:chOff x="76200" y="5105400"/>
            <a:chExt cx="7848600" cy="549533"/>
          </a:xfrm>
        </p:grpSpPr>
        <p:sp>
          <p:nvSpPr>
            <p:cNvPr id="15" name="Merge 14"/>
            <p:cNvSpPr/>
            <p:nvPr/>
          </p:nvSpPr>
          <p:spPr>
            <a:xfrm rot="16200000">
              <a:off x="4457700" y="2171700"/>
              <a:ext cx="533400" cy="6400800"/>
            </a:xfrm>
            <a:prstGeom prst="flowChartMerg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6200" y="5193268"/>
              <a:ext cx="18117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Robustness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28600" y="5943600"/>
            <a:ext cx="7848600" cy="830997"/>
            <a:chOff x="76200" y="5715000"/>
            <a:chExt cx="7848600" cy="830997"/>
          </a:xfrm>
        </p:grpSpPr>
        <p:sp>
          <p:nvSpPr>
            <p:cNvPr id="17" name="Merge 16"/>
            <p:cNvSpPr/>
            <p:nvPr/>
          </p:nvSpPr>
          <p:spPr>
            <a:xfrm rot="5400000">
              <a:off x="4457700" y="2857500"/>
              <a:ext cx="533400" cy="6400800"/>
            </a:xfrm>
            <a:prstGeom prst="flowChartMerg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6200" y="5715000"/>
              <a:ext cx="164019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Task </a:t>
              </a:r>
            </a:p>
            <a:p>
              <a:r>
                <a:rPr lang="en-US" b="0" dirty="0"/>
                <a:t>complexity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07111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846" y="447585"/>
            <a:ext cx="7543800" cy="1295400"/>
          </a:xfrm>
        </p:spPr>
        <p:txBody>
          <a:bodyPr/>
          <a:lstStyle/>
          <a:p>
            <a:r>
              <a:rPr lang="en-US" sz="4400" dirty="0"/>
              <a:t>Behavior-Based Architectures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46275"/>
            <a:ext cx="8229600" cy="4530725"/>
          </a:xfrm>
        </p:spPr>
        <p:txBody>
          <a:bodyPr/>
          <a:lstStyle/>
          <a:p>
            <a:r>
              <a:rPr lang="en-US" sz="2600" dirty="0"/>
              <a:t>Behavior-based control can address situation without sufficient information</a:t>
            </a:r>
          </a:p>
        </p:txBody>
      </p:sp>
      <p:pic>
        <p:nvPicPr>
          <p:cNvPr id="6" name="Behavior-based fire alarm robot - 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267" y="2819052"/>
            <a:ext cx="5283200" cy="3962400"/>
          </a:xfrm>
          <a:prstGeom prst="rect">
            <a:avLst/>
          </a:prstGeom>
        </p:spPr>
      </p:pic>
      <p:pic>
        <p:nvPicPr>
          <p:cNvPr id="8" name="10.2.4 Buoy Navigation at the Lake (5_29_2011)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708400" y="2819052"/>
            <a:ext cx="5283200" cy="3962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96200" y="2357387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© Villanova ASV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8168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3" grpId="0" build="p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471773"/>
            <a:ext cx="7543800" cy="1295400"/>
          </a:xfrm>
        </p:spPr>
        <p:txBody>
          <a:bodyPr/>
          <a:lstStyle/>
          <a:p>
            <a:r>
              <a:rPr lang="en-US" sz="4400" dirty="0"/>
              <a:t>Behavior-Based Architectures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46275"/>
            <a:ext cx="8229600" cy="4530725"/>
          </a:xfrm>
        </p:spPr>
        <p:txBody>
          <a:bodyPr/>
          <a:lstStyle/>
          <a:p>
            <a:r>
              <a:rPr lang="en-US" sz="2600" dirty="0"/>
              <a:t>Behavior-based systems combine a number of reactive behaviors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000" dirty="0"/>
          </a:p>
          <a:p>
            <a:pPr lvl="1"/>
            <a:r>
              <a:rPr lang="en-US" sz="2400" dirty="0"/>
              <a:t>Composition combines the behaviors either in a competitive or a collaborative fashion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4357401" y="3086100"/>
            <a:ext cx="3083335" cy="2438400"/>
            <a:chOff x="3622265" y="3086100"/>
            <a:chExt cx="3083335" cy="2438400"/>
          </a:xfrm>
        </p:grpSpPr>
        <p:sp>
          <p:nvSpPr>
            <p:cNvPr id="11" name="Rectangle 10"/>
            <p:cNvSpPr/>
            <p:nvPr/>
          </p:nvSpPr>
          <p:spPr>
            <a:xfrm>
              <a:off x="5002618" y="3810000"/>
              <a:ext cx="1702982" cy="99060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b="0" dirty="0">
                  <a:solidFill>
                    <a:schemeClr val="tx1"/>
                  </a:solidFill>
                </a:rPr>
                <a:t>Composition</a:t>
              </a:r>
            </a:p>
          </p:txBody>
        </p:sp>
        <p:cxnSp>
          <p:nvCxnSpPr>
            <p:cNvPr id="13" name="Straight Arrow Connector 12"/>
            <p:cNvCxnSpPr>
              <a:cxnSpLocks/>
              <a:stCxn id="4" idx="3"/>
              <a:endCxn id="11" idx="1"/>
            </p:cNvCxnSpPr>
            <p:nvPr/>
          </p:nvCxnSpPr>
          <p:spPr>
            <a:xfrm>
              <a:off x="3622265" y="3086100"/>
              <a:ext cx="1380353" cy="121920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cxnSpLocks/>
              <a:stCxn id="7" idx="3"/>
              <a:endCxn id="11" idx="1"/>
            </p:cNvCxnSpPr>
            <p:nvPr/>
          </p:nvCxnSpPr>
          <p:spPr>
            <a:xfrm flipV="1">
              <a:off x="3622265" y="4305300"/>
              <a:ext cx="1380353" cy="15240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cxnSpLocks/>
              <a:stCxn id="8" idx="3"/>
              <a:endCxn id="11" idx="1"/>
            </p:cNvCxnSpPr>
            <p:nvPr/>
          </p:nvCxnSpPr>
          <p:spPr>
            <a:xfrm flipV="1">
              <a:off x="3622265" y="4305300"/>
              <a:ext cx="1380353" cy="68580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cxnSpLocks/>
              <a:stCxn id="9" idx="3"/>
              <a:endCxn id="11" idx="1"/>
            </p:cNvCxnSpPr>
            <p:nvPr/>
          </p:nvCxnSpPr>
          <p:spPr>
            <a:xfrm flipV="1">
              <a:off x="3622265" y="4305300"/>
              <a:ext cx="1380353" cy="121920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7440736" y="4077100"/>
            <a:ext cx="1398464" cy="461665"/>
            <a:chOff x="7194765" y="4077100"/>
            <a:chExt cx="1398464" cy="461665"/>
          </a:xfrm>
        </p:grpSpPr>
        <p:sp>
          <p:nvSpPr>
            <p:cNvPr id="20" name="TextBox 19"/>
            <p:cNvSpPr txBox="1"/>
            <p:nvPr/>
          </p:nvSpPr>
          <p:spPr>
            <a:xfrm>
              <a:off x="7467600" y="4077100"/>
              <a:ext cx="11256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Motors</a:t>
              </a:r>
            </a:p>
          </p:txBody>
        </p:sp>
        <p:cxnSp>
          <p:nvCxnSpPr>
            <p:cNvPr id="22" name="Straight Arrow Connector 21"/>
            <p:cNvCxnSpPr>
              <a:cxnSpLocks/>
              <a:stCxn id="11" idx="3"/>
              <a:endCxn id="20" idx="1"/>
            </p:cNvCxnSpPr>
            <p:nvPr/>
          </p:nvCxnSpPr>
          <p:spPr>
            <a:xfrm>
              <a:off x="7194765" y="4305300"/>
              <a:ext cx="272835" cy="2633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663725" y="3837218"/>
            <a:ext cx="1314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/>
              <a:t>Sensors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978509" y="2895600"/>
            <a:ext cx="2378892" cy="2819400"/>
            <a:chOff x="1659708" y="2895600"/>
            <a:chExt cx="2378892" cy="2819400"/>
          </a:xfrm>
        </p:grpSpPr>
        <p:sp>
          <p:nvSpPr>
            <p:cNvPr id="4" name="Rectangle 3"/>
            <p:cNvSpPr/>
            <p:nvPr/>
          </p:nvSpPr>
          <p:spPr>
            <a:xfrm>
              <a:off x="2057400" y="2895600"/>
              <a:ext cx="1981200" cy="38100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0" dirty="0">
                  <a:solidFill>
                    <a:schemeClr val="tx1"/>
                  </a:solidFill>
                </a:rPr>
                <a:t>Behavior n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057400" y="4267200"/>
              <a:ext cx="1981200" cy="38100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0" dirty="0">
                  <a:solidFill>
                    <a:schemeClr val="tx1"/>
                  </a:solidFill>
                </a:rPr>
                <a:t>Behavior 3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57400" y="4800600"/>
              <a:ext cx="1981200" cy="38100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0" dirty="0">
                  <a:solidFill>
                    <a:schemeClr val="tx1"/>
                  </a:solidFill>
                </a:rPr>
                <a:t>Behavior 2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2057400" y="5334000"/>
              <a:ext cx="1981200" cy="38100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0" dirty="0">
                  <a:solidFill>
                    <a:schemeClr val="tx1"/>
                  </a:solidFill>
                </a:rPr>
                <a:t>Behavior 1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895600" y="3200400"/>
              <a:ext cx="327183" cy="10669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50000"/>
                </a:lnSpc>
              </a:pPr>
              <a:r>
                <a:rPr lang="en-US" sz="4000" b="0" dirty="0"/>
                <a:t>.</a:t>
              </a:r>
            </a:p>
            <a:p>
              <a:pPr>
                <a:lnSpc>
                  <a:spcPct val="50000"/>
                </a:lnSpc>
              </a:pPr>
              <a:r>
                <a:rPr lang="en-US" sz="4000" b="0" dirty="0"/>
                <a:t>.</a:t>
              </a:r>
            </a:p>
            <a:p>
              <a:pPr>
                <a:lnSpc>
                  <a:spcPct val="50000"/>
                </a:lnSpc>
              </a:pPr>
              <a:r>
                <a:rPr lang="en-US" sz="4000" b="0" dirty="0"/>
                <a:t>.</a:t>
              </a:r>
            </a:p>
          </p:txBody>
        </p:sp>
        <p:cxnSp>
          <p:nvCxnSpPr>
            <p:cNvPr id="25" name="Straight Arrow Connector 24"/>
            <p:cNvCxnSpPr>
              <a:stCxn id="23" idx="3"/>
              <a:endCxn id="4" idx="1"/>
            </p:cNvCxnSpPr>
            <p:nvPr/>
          </p:nvCxnSpPr>
          <p:spPr>
            <a:xfrm flipV="1">
              <a:off x="1659708" y="3086100"/>
              <a:ext cx="397692" cy="981951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3" idx="3"/>
              <a:endCxn id="7" idx="1"/>
            </p:cNvCxnSpPr>
            <p:nvPr/>
          </p:nvCxnSpPr>
          <p:spPr>
            <a:xfrm>
              <a:off x="1659708" y="4068051"/>
              <a:ext cx="397692" cy="389649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23" idx="3"/>
              <a:endCxn id="8" idx="1"/>
            </p:cNvCxnSpPr>
            <p:nvPr/>
          </p:nvCxnSpPr>
          <p:spPr>
            <a:xfrm>
              <a:off x="1659708" y="4068051"/>
              <a:ext cx="397692" cy="923049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3" idx="3"/>
              <a:endCxn id="9" idx="1"/>
            </p:cNvCxnSpPr>
            <p:nvPr/>
          </p:nvCxnSpPr>
          <p:spPr>
            <a:xfrm>
              <a:off x="1659708" y="4068051"/>
              <a:ext cx="397692" cy="1456449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98481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486807"/>
            <a:ext cx="7543800" cy="1295400"/>
          </a:xfrm>
        </p:spPr>
        <p:txBody>
          <a:bodyPr/>
          <a:lstStyle/>
          <a:p>
            <a:r>
              <a:rPr lang="en-US" sz="4400" dirty="0"/>
              <a:t>Behavior-Based Architectures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05000"/>
            <a:ext cx="8229600" cy="4530725"/>
          </a:xfrm>
        </p:spPr>
        <p:txBody>
          <a:bodyPr/>
          <a:lstStyle/>
          <a:p>
            <a:r>
              <a:rPr lang="en-US" sz="2600" dirty="0"/>
              <a:t>Competitive composition mechanisms</a:t>
            </a:r>
          </a:p>
          <a:p>
            <a:pPr lvl="1"/>
            <a:r>
              <a:rPr lang="en-US" sz="2400" dirty="0"/>
              <a:t>Priority-based – highest priority active behavior drives the system</a:t>
            </a:r>
          </a:p>
          <a:p>
            <a:pPr lvl="2"/>
            <a:r>
              <a:rPr lang="en-US" dirty="0"/>
              <a:t>E.g. </a:t>
            </a:r>
            <a:r>
              <a:rPr lang="en-US" dirty="0" err="1"/>
              <a:t>subsumption</a:t>
            </a:r>
            <a:endParaRPr lang="en-US" dirty="0"/>
          </a:p>
          <a:p>
            <a:pPr lvl="3"/>
            <a:r>
              <a:rPr lang="en-US" dirty="0"/>
              <a:t>Strict priorities</a:t>
            </a:r>
          </a:p>
          <a:p>
            <a:pPr lvl="3"/>
            <a:r>
              <a:rPr lang="en-US" dirty="0"/>
              <a:t>Behavior proliferation</a:t>
            </a:r>
          </a:p>
          <a:p>
            <a:pPr lvl="3"/>
            <a:r>
              <a:rPr lang="en-US" dirty="0"/>
              <a:t>Easy to construct</a:t>
            </a:r>
          </a:p>
          <a:p>
            <a:pPr lvl="1"/>
            <a:r>
              <a:rPr lang="en-US" sz="2400" dirty="0"/>
              <a:t>Relative priority – dynamic priorities based on input determine winner</a:t>
            </a:r>
          </a:p>
          <a:p>
            <a:pPr lvl="2"/>
            <a:r>
              <a:rPr lang="en-US" dirty="0"/>
              <a:t>E.g. activation-based</a:t>
            </a:r>
          </a:p>
          <a:p>
            <a:pPr lvl="3"/>
            <a:r>
              <a:rPr lang="en-US" dirty="0"/>
              <a:t>Fewer behaviors</a:t>
            </a:r>
          </a:p>
          <a:p>
            <a:pPr lvl="3"/>
            <a:r>
              <a:rPr lang="en-US" dirty="0"/>
              <a:t>Harder to design</a:t>
            </a:r>
          </a:p>
          <a:p>
            <a:pPr lvl="3"/>
            <a:endParaRPr lang="en-US" dirty="0"/>
          </a:p>
          <a:p>
            <a:pPr lvl="3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2863397"/>
            <a:ext cx="3581400" cy="1632403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5105400" y="5486400"/>
            <a:ext cx="3560452" cy="838200"/>
            <a:chOff x="5105400" y="5334000"/>
            <a:chExt cx="3560452" cy="838200"/>
          </a:xfrm>
        </p:grpSpPr>
        <p:sp>
          <p:nvSpPr>
            <p:cNvPr id="12" name="Rectangle 11"/>
            <p:cNvSpPr/>
            <p:nvPr/>
          </p:nvSpPr>
          <p:spPr>
            <a:xfrm>
              <a:off x="5105400" y="5410200"/>
              <a:ext cx="1828800" cy="76200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Behavior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6934200" y="5562600"/>
              <a:ext cx="533400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6934200" y="6019800"/>
              <a:ext cx="533400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7467600" y="5334000"/>
              <a:ext cx="1198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Activation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488548" y="5791200"/>
              <a:ext cx="9287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89103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9084" y="457200"/>
            <a:ext cx="7543800" cy="1295400"/>
          </a:xfrm>
        </p:spPr>
        <p:txBody>
          <a:bodyPr/>
          <a:lstStyle/>
          <a:p>
            <a:r>
              <a:rPr lang="en-US" sz="4400" dirty="0"/>
              <a:t>Behavior-Based Architectures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46275"/>
            <a:ext cx="8229600" cy="4530725"/>
          </a:xfrm>
        </p:spPr>
        <p:txBody>
          <a:bodyPr/>
          <a:lstStyle/>
          <a:p>
            <a:r>
              <a:rPr lang="en-US" dirty="0"/>
              <a:t>Cooperative composition mechanisms</a:t>
            </a:r>
          </a:p>
          <a:p>
            <a:pPr lvl="1"/>
            <a:r>
              <a:rPr lang="en-US" dirty="0"/>
              <a:t>Additive – All behaviors add together to drive system</a:t>
            </a:r>
          </a:p>
          <a:p>
            <a:pPr lvl="2"/>
            <a:r>
              <a:rPr lang="en-US" dirty="0"/>
              <a:t>E.g. schema-based</a:t>
            </a:r>
          </a:p>
          <a:p>
            <a:pPr lvl="3"/>
            <a:r>
              <a:rPr lang="en-US" dirty="0"/>
              <a:t>Emergent behavior</a:t>
            </a:r>
          </a:p>
          <a:p>
            <a:pPr lvl="3"/>
            <a:r>
              <a:rPr lang="en-US" dirty="0"/>
              <a:t>Fewer behaviors</a:t>
            </a:r>
          </a:p>
          <a:p>
            <a:pPr lvl="3"/>
            <a:r>
              <a:rPr lang="en-US" dirty="0"/>
              <a:t>Difficult to predict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800600" y="3086100"/>
            <a:ext cx="4191000" cy="3543300"/>
            <a:chOff x="4800600" y="3086100"/>
            <a:chExt cx="4191000" cy="35433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25380" y="3086100"/>
              <a:ext cx="1651620" cy="16383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0600" y="4958841"/>
              <a:ext cx="1676400" cy="167055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34200" y="3810000"/>
              <a:ext cx="2057400" cy="2057400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>
              <a:stCxn id="4" idx="3"/>
              <a:endCxn id="7" idx="1"/>
            </p:cNvCxnSpPr>
            <p:nvPr/>
          </p:nvCxnSpPr>
          <p:spPr>
            <a:xfrm>
              <a:off x="6477000" y="3905250"/>
              <a:ext cx="457200" cy="93345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5" idx="3"/>
              <a:endCxn id="7" idx="1"/>
            </p:cNvCxnSpPr>
            <p:nvPr/>
          </p:nvCxnSpPr>
          <p:spPr>
            <a:xfrm flipV="1">
              <a:off x="6477000" y="4838700"/>
              <a:ext cx="457200" cy="955421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78842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15938"/>
            <a:ext cx="7543800" cy="1295400"/>
          </a:xfrm>
        </p:spPr>
        <p:txBody>
          <a:bodyPr/>
          <a:lstStyle/>
          <a:p>
            <a:pPr algn="ctr"/>
            <a:r>
              <a:rPr lang="en-US" sz="4200" dirty="0"/>
              <a:t>Hybrid Deliberative/Reactive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0075"/>
            <a:ext cx="8229600" cy="4530725"/>
          </a:xfrm>
        </p:spPr>
        <p:txBody>
          <a:bodyPr/>
          <a:lstStyle/>
          <a:p>
            <a:r>
              <a:rPr lang="en-US" sz="2600" dirty="0"/>
              <a:t>To get the best of both worlds, </a:t>
            </a:r>
            <a:r>
              <a:rPr lang="en-US" sz="2600" dirty="0" err="1"/>
              <a:t>UxVs</a:t>
            </a:r>
            <a:r>
              <a:rPr lang="en-US" sz="2600" dirty="0"/>
              <a:t> often combine deliberative and reactive control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667000"/>
            <a:ext cx="3690937" cy="34829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762000" y="2784475"/>
            <a:ext cx="47244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6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+mn-lt"/>
              </a:defRPr>
            </a:lvl2pPr>
            <a:lvl3pPr marL="987425" indent="-2936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+mn-lt"/>
              </a:defRPr>
            </a:lvl3pPr>
            <a:lvl4pPr marL="1281113" indent="-292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4pPr>
            <a:lvl5pPr marL="15986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0558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130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29702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4274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638175" lvl="2" indent="-342900" eaLnBrk="0" hangingPunct="0">
              <a:buClr>
                <a:srgbClr val="FF0000"/>
              </a:buClr>
              <a:buSzPct val="60000"/>
              <a:buFont typeface="Wingdings" pitchFamily="2" charset="2"/>
              <a:buChar char="n"/>
            </a:pPr>
            <a:r>
              <a:rPr lang="en-US" sz="2400" b="0" dirty="0">
                <a:ea typeface="+mn-ea"/>
                <a:cs typeface="ＭＳ Ｐゴシック" charset="0"/>
              </a:rPr>
              <a:t>Abstract task planning layer</a:t>
            </a:r>
          </a:p>
          <a:p>
            <a:pPr marL="954088" lvl="4" indent="-342900" eaLnBrk="0" hangingPunct="0">
              <a:buSzPct val="60000"/>
              <a:buFont typeface="Wingdings" pitchFamily="2" charset="2"/>
              <a:buChar char="n"/>
            </a:pPr>
            <a:r>
              <a:rPr lang="en-US" sz="2200" b="0" dirty="0">
                <a:ea typeface="+mn-ea"/>
                <a:cs typeface="ＭＳ Ｐゴシック" charset="0"/>
              </a:rPr>
              <a:t>Deliberative decisions</a:t>
            </a:r>
          </a:p>
          <a:p>
            <a:pPr marL="954088" lvl="4" indent="-342900" eaLnBrk="0" hangingPunct="0">
              <a:buSzPct val="60000"/>
              <a:buFont typeface="Wingdings" pitchFamily="2" charset="2"/>
              <a:buChar char="n"/>
            </a:pPr>
            <a:r>
              <a:rPr lang="en-US" sz="2200" b="0" dirty="0">
                <a:ea typeface="+mn-ea"/>
                <a:cs typeface="ＭＳ Ｐゴシック" charset="0"/>
              </a:rPr>
              <a:t>Plans goal directed policies based on environment models</a:t>
            </a:r>
          </a:p>
          <a:p>
            <a:pPr marL="638175" lvl="2" indent="-342900" eaLnBrk="0" hangingPunct="0">
              <a:buClr>
                <a:srgbClr val="FF0000"/>
              </a:buClr>
              <a:buSzPct val="60000"/>
              <a:buFont typeface="Wingdings" pitchFamily="2" charset="2"/>
              <a:buChar char="n"/>
            </a:pPr>
            <a:r>
              <a:rPr lang="en-US" sz="2400" b="0" dirty="0">
                <a:ea typeface="+mn-ea"/>
                <a:cs typeface="ＭＳ Ｐゴシック" charset="0"/>
              </a:rPr>
              <a:t>Reactive behavior layer</a:t>
            </a:r>
          </a:p>
          <a:p>
            <a:pPr marL="954088" lvl="4" indent="-342900" eaLnBrk="0" hangingPunct="0">
              <a:buSzPct val="60000"/>
              <a:buFont typeface="Wingdings" pitchFamily="2" charset="2"/>
              <a:buChar char="n"/>
            </a:pPr>
            <a:r>
              <a:rPr lang="en-US" sz="2200" b="0" dirty="0">
                <a:ea typeface="+mn-ea"/>
                <a:cs typeface="ＭＳ Ｐゴシック" charset="0"/>
              </a:rPr>
              <a:t>Provides reactive actions	</a:t>
            </a:r>
          </a:p>
          <a:p>
            <a:pPr marL="954088" lvl="4" indent="-342900" eaLnBrk="0" hangingPunct="0">
              <a:buSzPct val="60000"/>
              <a:buFont typeface="Wingdings" pitchFamily="2" charset="2"/>
              <a:buChar char="n"/>
            </a:pPr>
            <a:r>
              <a:rPr lang="en-US" sz="2200" b="0" dirty="0">
                <a:ea typeface="+mn-ea"/>
                <a:cs typeface="ＭＳ Ｐゴシック" charset="0"/>
              </a:rPr>
              <a:t>Handles sensors and actuators</a:t>
            </a:r>
          </a:p>
        </p:txBody>
      </p:sp>
    </p:spTree>
    <p:extLst>
      <p:ext uri="{BB962C8B-B14F-4D97-AF65-F5344CB8AC3E}">
        <p14:creationId xmlns:p14="http://schemas.microsoft.com/office/powerpoint/2010/main" val="13956601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2678" y="457200"/>
            <a:ext cx="7543800" cy="1295400"/>
          </a:xfrm>
        </p:spPr>
        <p:txBody>
          <a:bodyPr/>
          <a:lstStyle/>
          <a:p>
            <a:pPr algn="ctr"/>
            <a:r>
              <a:rPr lang="en-US" sz="4400" dirty="0"/>
              <a:t>Hybrid Deliberative / Reactive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778" y="1905000"/>
            <a:ext cx="8229600" cy="4530725"/>
          </a:xfrm>
        </p:spPr>
        <p:txBody>
          <a:bodyPr/>
          <a:lstStyle/>
          <a:p>
            <a:r>
              <a:rPr lang="en-US" sz="2600" dirty="0"/>
              <a:t>Hybrid deliberative / reflexive architectures plan tasks at a more abstract level</a:t>
            </a:r>
          </a:p>
          <a:p>
            <a:pPr lvl="1"/>
            <a:r>
              <a:rPr lang="en-US" sz="2400" dirty="0"/>
              <a:t>Planning in terms of reactive behaviors</a:t>
            </a:r>
          </a:p>
          <a:p>
            <a:pPr lvl="2"/>
            <a:r>
              <a:rPr lang="en-US" sz="2200" dirty="0"/>
              <a:t>Allows to ignore details of the state during planning</a:t>
            </a:r>
          </a:p>
          <a:p>
            <a:pPr lvl="2"/>
            <a:r>
              <a:rPr lang="en-US" sz="2200" dirty="0"/>
              <a:t>Reduces the likelihood that the system deviates from the plan</a:t>
            </a:r>
          </a:p>
          <a:p>
            <a:pPr lvl="2"/>
            <a:r>
              <a:rPr lang="en-US" sz="2200" dirty="0"/>
              <a:t>Decomposes plans from low level aspects of the environment</a:t>
            </a:r>
          </a:p>
          <a:p>
            <a:pPr lvl="1"/>
            <a:r>
              <a:rPr lang="en-US" sz="2400" dirty="0"/>
              <a:t>Behavior layer operates system in environment</a:t>
            </a:r>
          </a:p>
          <a:p>
            <a:pPr lvl="2"/>
            <a:r>
              <a:rPr lang="en-US" sz="2200" dirty="0"/>
              <a:t>Fast reaction to changes</a:t>
            </a:r>
          </a:p>
          <a:p>
            <a:pPr lvl="2"/>
            <a:r>
              <a:rPr lang="en-US" sz="2200" dirty="0"/>
              <a:t>Bridges time needed to update plan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7983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7064"/>
            <a:ext cx="7543800" cy="1295400"/>
          </a:xfrm>
        </p:spPr>
        <p:txBody>
          <a:bodyPr/>
          <a:lstStyle/>
          <a:p>
            <a:pPr algn="ctr"/>
            <a:r>
              <a:rPr lang="en-US" sz="4200" dirty="0"/>
              <a:t>Hybrid Deliberative/Reactive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6300" y="1938770"/>
            <a:ext cx="8229600" cy="4530725"/>
          </a:xfrm>
        </p:spPr>
        <p:txBody>
          <a:bodyPr/>
          <a:lstStyle/>
          <a:p>
            <a:r>
              <a:rPr lang="en-US" sz="2600" dirty="0"/>
              <a:t>Hybrid architectures can yield autonomy at both the task and the local control level</a:t>
            </a:r>
          </a:p>
          <a:p>
            <a:endParaRPr lang="en-US" dirty="0"/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869612"/>
            <a:ext cx="2438400" cy="19309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12" name="can-roll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200400" y="2869612"/>
            <a:ext cx="2819400" cy="2114550"/>
          </a:xfrm>
          <a:prstGeom prst="rect">
            <a:avLst/>
          </a:prstGeom>
        </p:spPr>
      </p:pic>
      <p:pic>
        <p:nvPicPr>
          <p:cNvPr id="13" name="full_lightbulb.mp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200400" y="2836726"/>
            <a:ext cx="5486400" cy="3740727"/>
          </a:xfrm>
          <a:prstGeom prst="rect">
            <a:avLst/>
          </a:prstGeom>
        </p:spPr>
      </p:pic>
      <p:pic>
        <p:nvPicPr>
          <p:cNvPr id="14" name="thing.mpg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62000" y="4833486"/>
            <a:ext cx="2794000" cy="1905000"/>
          </a:xfrm>
          <a:prstGeom prst="rect">
            <a:avLst/>
          </a:prstGeom>
        </p:spPr>
      </p:pic>
      <p:pic>
        <p:nvPicPr>
          <p:cNvPr id="15" name="thing_quest.mp4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200400" y="2743200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404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48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Date Placeholder 3">
            <a:extLst>
              <a:ext uri="{FF2B5EF4-FFF2-40B4-BE49-F238E27FC236}">
                <a16:creationId xmlns:a16="http://schemas.microsoft.com/office/drawing/2014/main" id="{27AC88F1-6CDD-C042-9A33-90B8E6E9E3C3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/>
              <a:t>© Manfred Huber 2021</a:t>
            </a:r>
            <a:endParaRPr lang="en-US" altLang="en-US" sz="1400" dirty="0"/>
          </a:p>
        </p:txBody>
      </p:sp>
      <p:sp>
        <p:nvSpPr>
          <p:cNvPr id="17410" name="Slide Number Placeholder 5">
            <a:extLst>
              <a:ext uri="{FF2B5EF4-FFF2-40B4-BE49-F238E27FC236}">
                <a16:creationId xmlns:a16="http://schemas.microsoft.com/office/drawing/2014/main" id="{1820C281-B33E-F440-ABDB-8B3EB82EF0B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1172196-B613-A140-9A3F-0DD628AF9276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en-US" sz="1200"/>
          </a:p>
        </p:txBody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6A277E2D-8BFE-4949-B9A0-D5BCAB483B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5400" y="617538"/>
            <a:ext cx="6629400" cy="11430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dirty="0">
                <a:cs typeface="+mj-cs"/>
              </a:rPr>
              <a:t>Traditional and Behavior Based Control</a:t>
            </a:r>
          </a:p>
        </p:txBody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1F5B3079-04B4-3342-9327-7381E6ED69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2057400"/>
            <a:ext cx="7772400" cy="4535488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Traditional control methods have a bottleneck in the form of a complete world model</a:t>
            </a:r>
          </a:p>
          <a:p>
            <a:pPr lvl="1" eaLnBrk="1" hangingPunct="1"/>
            <a:r>
              <a:rPr lang="en-US" altLang="en-US" sz="2200" dirty="0"/>
              <a:t>E.g. Path planning requires complete world knowledge</a:t>
            </a:r>
          </a:p>
          <a:p>
            <a:pPr lvl="1" eaLnBrk="1" hangingPunct="1"/>
            <a:r>
              <a:rPr lang="en-US" altLang="en-US" sz="2200" dirty="0"/>
              <a:t>Modifications to the model requires </a:t>
            </a:r>
            <a:r>
              <a:rPr lang="en-US" altLang="en-US" sz="2200" dirty="0" err="1"/>
              <a:t>replanning</a:t>
            </a:r>
            <a:endParaRPr lang="en-US" altLang="en-US" sz="2200" dirty="0"/>
          </a:p>
          <a:p>
            <a:pPr lvl="2" eaLnBrk="1" hangingPunct="1"/>
            <a:r>
              <a:rPr lang="en-US" altLang="en-US" sz="2000" dirty="0"/>
              <a:t>Very high overhead</a:t>
            </a:r>
          </a:p>
          <a:p>
            <a:pPr lvl="2" eaLnBrk="1" hangingPunct="1"/>
            <a:r>
              <a:rPr lang="en-US" altLang="en-US" sz="2000" dirty="0"/>
              <a:t>No knowledge of correct activity during </a:t>
            </a:r>
            <a:r>
              <a:rPr lang="en-US" altLang="en-US" sz="2000" dirty="0" err="1"/>
              <a:t>replanning</a:t>
            </a:r>
            <a:endParaRPr lang="en-US" altLang="en-US" sz="2000" dirty="0"/>
          </a:p>
          <a:p>
            <a:pPr eaLnBrk="1" hangingPunct="1"/>
            <a:r>
              <a:rPr lang="en-US" altLang="en-US" sz="2400" dirty="0"/>
              <a:t>Behavior Based control attempts to solve tasks using a set of simpler controllers</a:t>
            </a:r>
            <a:endParaRPr lang="en-US" altLang="en-US" sz="2000" dirty="0"/>
          </a:p>
          <a:p>
            <a:pPr lvl="1" eaLnBrk="1" hangingPunct="1"/>
            <a:r>
              <a:rPr lang="en-US" altLang="en-US" sz="2200" dirty="0"/>
              <a:t>Can be designed to react to unexpected situations</a:t>
            </a:r>
          </a:p>
          <a:p>
            <a:pPr lvl="2" eaLnBrk="1" hangingPunct="1"/>
            <a:r>
              <a:rPr lang="en-US" altLang="en-US" sz="1800" dirty="0"/>
              <a:t>Have problems with complex tasks</a:t>
            </a:r>
          </a:p>
          <a:p>
            <a:pPr eaLnBrk="1" hangingPunct="1"/>
            <a:r>
              <a:rPr lang="en-US" altLang="en-US" sz="2400" dirty="0"/>
              <a:t>Hybrid architectures can combine both</a:t>
            </a:r>
          </a:p>
        </p:txBody>
      </p:sp>
    </p:spTree>
    <p:extLst>
      <p:ext uri="{BB962C8B-B14F-4D97-AF65-F5344CB8AC3E}">
        <p14:creationId xmlns:p14="http://schemas.microsoft.com/office/powerpoint/2010/main" val="29547230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Date Placeholder 3">
            <a:extLst>
              <a:ext uri="{FF2B5EF4-FFF2-40B4-BE49-F238E27FC236}">
                <a16:creationId xmlns:a16="http://schemas.microsoft.com/office/drawing/2014/main" id="{27AC88F1-6CDD-C042-9A33-90B8E6E9E3C3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/>
              <a:t>© Manfred Huber 2021</a:t>
            </a:r>
            <a:endParaRPr lang="en-US" altLang="en-US" sz="1400" dirty="0"/>
          </a:p>
        </p:txBody>
      </p:sp>
      <p:sp>
        <p:nvSpPr>
          <p:cNvPr id="17410" name="Slide Number Placeholder 5">
            <a:extLst>
              <a:ext uri="{FF2B5EF4-FFF2-40B4-BE49-F238E27FC236}">
                <a16:creationId xmlns:a16="http://schemas.microsoft.com/office/drawing/2014/main" id="{1820C281-B33E-F440-ABDB-8B3EB82EF0B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1172196-B613-A140-9A3F-0DD628AF9276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200"/>
          </a:p>
        </p:txBody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6A277E2D-8BFE-4949-B9A0-D5BCAB483B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5400" y="617538"/>
            <a:ext cx="6629400" cy="11430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dirty="0">
                <a:cs typeface="+mj-cs"/>
              </a:rPr>
              <a:t>Traditional and Behavior Based Control</a:t>
            </a:r>
          </a:p>
        </p:txBody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1F5B3079-04B4-3342-9327-7381E6ED69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2057400"/>
            <a:ext cx="7772400" cy="4535488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sz="2600" dirty="0"/>
              <a:t>Path Planning provides a means to autonomously generate a path from a start to a goal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Requires complete knowledge of world and task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en-US" sz="2200" dirty="0" err="1"/>
              <a:t>Replanning</a:t>
            </a:r>
            <a:r>
              <a:rPr lang="en-US" altLang="en-US" sz="2200" dirty="0"/>
              <a:t> is needed if anything changes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600" dirty="0"/>
              <a:t>Task-level control often has to consider more complex task conditions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200" dirty="0"/>
              <a:t>Path planning would require very high-dimensional configuration spaces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Other approaches are needed to deal with unknown aspects of the task or environment</a:t>
            </a:r>
          </a:p>
        </p:txBody>
      </p:sp>
    </p:spTree>
    <p:extLst>
      <p:ext uri="{BB962C8B-B14F-4D97-AF65-F5344CB8AC3E}">
        <p14:creationId xmlns:p14="http://schemas.microsoft.com/office/powerpoint/2010/main" val="15944016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543800" cy="1295400"/>
          </a:xfrm>
        </p:spPr>
        <p:txBody>
          <a:bodyPr/>
          <a:lstStyle/>
          <a:p>
            <a:pPr algn="ctr"/>
            <a:r>
              <a:rPr lang="en-US" sz="4400" dirty="0"/>
              <a:t>Cybernetics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81200"/>
            <a:ext cx="8229600" cy="4530725"/>
          </a:xfrm>
        </p:spPr>
        <p:txBody>
          <a:bodyPr/>
          <a:lstStyle/>
          <a:p>
            <a:r>
              <a:rPr lang="en-US" sz="2600" dirty="0"/>
              <a:t>Complex modeling and planning can solve complex tasks</a:t>
            </a:r>
          </a:p>
          <a:p>
            <a:r>
              <a:rPr lang="en-US" sz="2600" dirty="0"/>
              <a:t>Cybernetics – simple reactive sensor and control loops can “solve” complex tasks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3657600"/>
            <a:ext cx="3581400" cy="3026283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990600" y="3810000"/>
            <a:ext cx="50292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6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+mn-lt"/>
              </a:defRPr>
            </a:lvl2pPr>
            <a:lvl3pPr marL="987425" indent="-2936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+mn-lt"/>
              </a:defRPr>
            </a:lvl3pPr>
            <a:lvl4pPr marL="1281113" indent="-292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4pPr>
            <a:lvl5pPr marL="15986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0558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130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29702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4274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638175" lvl="2" indent="-342900" eaLnBrk="0" hangingPunct="0">
              <a:buClr>
                <a:srgbClr val="FF0000"/>
              </a:buClr>
              <a:buSzPct val="60000"/>
              <a:buFont typeface="Wingdings" pitchFamily="2" charset="2"/>
              <a:buChar char="n"/>
            </a:pPr>
            <a:r>
              <a:rPr lang="en-US" sz="2400" b="0" dirty="0">
                <a:ea typeface="+mn-ea"/>
                <a:cs typeface="ＭＳ Ｐゴシック" charset="0"/>
              </a:rPr>
              <a:t>E.g. </a:t>
            </a:r>
            <a:r>
              <a:rPr lang="en-US" sz="2400" b="0" dirty="0" err="1">
                <a:ea typeface="+mn-ea"/>
                <a:cs typeface="ＭＳ Ｐゴシック" charset="0"/>
              </a:rPr>
              <a:t>Braitenberg’s</a:t>
            </a:r>
            <a:r>
              <a:rPr lang="en-US" sz="2400" b="0" dirty="0">
                <a:ea typeface="+mn-ea"/>
                <a:cs typeface="ＭＳ Ｐゴシック" charset="0"/>
              </a:rPr>
              <a:t> vehicles</a:t>
            </a:r>
          </a:p>
          <a:p>
            <a:pPr marL="954088" lvl="4" indent="-342900" eaLnBrk="0" hangingPunct="0">
              <a:buSzPct val="60000"/>
              <a:buFont typeface="Wingdings" pitchFamily="2" charset="2"/>
              <a:buChar char="n"/>
            </a:pPr>
            <a:r>
              <a:rPr lang="en-US" sz="2200" b="0" dirty="0">
                <a:ea typeface="+mn-ea"/>
                <a:cs typeface="ＭＳ Ｐゴシック" charset="0"/>
              </a:rPr>
              <a:t>Simple vehicles with light sensors and motors</a:t>
            </a:r>
          </a:p>
          <a:p>
            <a:pPr marL="954088" lvl="4" indent="-342900" eaLnBrk="0" hangingPunct="0">
              <a:buSzPct val="60000"/>
              <a:buFont typeface="Wingdings" pitchFamily="2" charset="2"/>
              <a:buChar char="n"/>
            </a:pPr>
            <a:r>
              <a:rPr lang="en-US" sz="2200" b="0" dirty="0">
                <a:ea typeface="+mn-ea"/>
                <a:cs typeface="ＭＳ Ｐゴシック" charset="0"/>
              </a:rPr>
              <a:t>Control is direct mapping from sensors to actuators</a:t>
            </a:r>
          </a:p>
          <a:p>
            <a:pPr marL="954088" lvl="4" indent="-342900" eaLnBrk="0" hangingPunct="0">
              <a:buSzPct val="60000"/>
              <a:buFont typeface="Wingdings" pitchFamily="2" charset="2"/>
              <a:buChar char="n"/>
            </a:pPr>
            <a:r>
              <a:rPr lang="en-US" sz="2200" b="0" dirty="0">
                <a:ea typeface="+mn-ea"/>
                <a:cs typeface="ＭＳ Ｐゴシック" charset="0"/>
              </a:rPr>
              <a:t>Minimal logic is used to modulate reflexes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0605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4222" y="468179"/>
            <a:ext cx="7543800" cy="1295400"/>
          </a:xfrm>
        </p:spPr>
        <p:txBody>
          <a:bodyPr/>
          <a:lstStyle/>
          <a:p>
            <a:r>
              <a:rPr lang="en-US" sz="4400" dirty="0" err="1"/>
              <a:t>Braitenberg’s</a:t>
            </a:r>
            <a:r>
              <a:rPr lang="en-US" sz="4400" dirty="0"/>
              <a:t> Vehicles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07958"/>
            <a:ext cx="8229600" cy="4530725"/>
          </a:xfrm>
        </p:spPr>
        <p:txBody>
          <a:bodyPr/>
          <a:lstStyle/>
          <a:p>
            <a:r>
              <a:rPr lang="en-US" sz="2600" dirty="0"/>
              <a:t>Simple vehicles by modulating sensor-motor loop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0889"/>
          <a:stretch/>
        </p:blipFill>
        <p:spPr>
          <a:xfrm>
            <a:off x="1295399" y="2895166"/>
            <a:ext cx="1524001" cy="2095717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124200" y="1600200"/>
            <a:ext cx="5562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6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+mn-lt"/>
              </a:defRPr>
            </a:lvl2pPr>
            <a:lvl3pPr marL="987425" indent="-2936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+mn-lt"/>
              </a:defRPr>
            </a:lvl3pPr>
            <a:lvl4pPr marL="1281113" indent="-292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4pPr>
            <a:lvl5pPr marL="15986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0558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130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29702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4274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dirty="0"/>
          </a:p>
          <a:p>
            <a:pPr marL="0" indent="0">
              <a:buNone/>
            </a:pPr>
            <a:endParaRPr lang="en-US" sz="3600" dirty="0"/>
          </a:p>
          <a:p>
            <a:pPr marL="806450" lvl="1" indent="-342900" eaLnBrk="0" hangingPunct="0">
              <a:buSzPct val="60000"/>
              <a:buFont typeface="Wingdings" pitchFamily="2" charset="2"/>
              <a:buChar char="n"/>
            </a:pPr>
            <a:r>
              <a:rPr lang="en-US" sz="2400" b="0" dirty="0">
                <a:ea typeface="+mn-ea"/>
                <a:cs typeface="ＭＳ Ｐゴシック" charset="0"/>
              </a:rPr>
              <a:t>Faster if closer to light</a:t>
            </a:r>
          </a:p>
          <a:p>
            <a:pPr marL="806450" lvl="1" indent="-342900" eaLnBrk="0" hangingPunct="0">
              <a:buSzPct val="60000"/>
              <a:buFont typeface="Wingdings" pitchFamily="2" charset="2"/>
              <a:buChar char="n"/>
            </a:pPr>
            <a:r>
              <a:rPr lang="en-US" sz="2400" b="0" dirty="0">
                <a:ea typeface="+mn-ea"/>
                <a:cs typeface="ＭＳ Ｐゴシック" charset="0"/>
              </a:rPr>
              <a:t>Turns away from light and stops</a:t>
            </a:r>
          </a:p>
          <a:p>
            <a:pPr marL="806450" lvl="1" indent="-342900" eaLnBrk="0" hangingPunct="0">
              <a:buSzPct val="60000"/>
              <a:buFont typeface="Wingdings" pitchFamily="2" charset="2"/>
              <a:buChar char="n"/>
            </a:pPr>
            <a:r>
              <a:rPr lang="en-US" sz="2400" b="0" dirty="0">
                <a:ea typeface="+mn-ea"/>
                <a:cs typeface="ＭＳ Ｐゴシック" charset="0"/>
                <a:sym typeface="Wingdings"/>
              </a:rPr>
              <a:t>“Coward” or “Fear”</a:t>
            </a:r>
          </a:p>
          <a:p>
            <a:pPr marL="806450" lvl="1" indent="-342900" eaLnBrk="0" hangingPunct="0">
              <a:buSzPct val="60000"/>
              <a:buFont typeface="Wingdings" pitchFamily="2" charset="2"/>
              <a:buChar char="n"/>
            </a:pPr>
            <a:endParaRPr lang="en-US" sz="2400" b="0" dirty="0">
              <a:ea typeface="+mn-ea"/>
              <a:cs typeface="ＭＳ Ｐゴシック" charset="0"/>
              <a:sym typeface="Wingdings"/>
            </a:endParaRPr>
          </a:p>
          <a:p>
            <a:pPr lvl="1" indent="-342900" eaLnBrk="0" hangingPunct="0">
              <a:buSzPct val="60000"/>
              <a:buFont typeface="Wingdings" pitchFamily="2" charset="2"/>
              <a:buChar char="n"/>
            </a:pPr>
            <a:endParaRPr lang="en-US" sz="2400" b="0" dirty="0">
              <a:ea typeface="+mn-ea"/>
              <a:cs typeface="ＭＳ Ｐゴシック" charset="0"/>
              <a:sym typeface="Wingdings"/>
            </a:endParaRPr>
          </a:p>
          <a:p>
            <a:pPr marL="806450" lvl="1" indent="-342900" eaLnBrk="0" hangingPunct="0">
              <a:buSzPct val="60000"/>
              <a:buFont typeface="Wingdings" pitchFamily="2" charset="2"/>
              <a:buChar char="n"/>
            </a:pPr>
            <a:r>
              <a:rPr lang="en-US" sz="2400" b="0" dirty="0">
                <a:ea typeface="+mn-ea"/>
                <a:cs typeface="ＭＳ Ｐゴシック" charset="0"/>
              </a:rPr>
              <a:t>Faster if closer to light</a:t>
            </a:r>
          </a:p>
          <a:p>
            <a:pPr marL="806450" lvl="1" indent="-342900" eaLnBrk="0" hangingPunct="0">
              <a:buSzPct val="60000"/>
              <a:buFont typeface="Wingdings" pitchFamily="2" charset="2"/>
              <a:buChar char="n"/>
            </a:pPr>
            <a:r>
              <a:rPr lang="en-US" sz="2400" b="0" dirty="0">
                <a:ea typeface="+mn-ea"/>
                <a:cs typeface="ＭＳ Ｐゴシック" charset="0"/>
              </a:rPr>
              <a:t>Turns towards the light </a:t>
            </a:r>
          </a:p>
          <a:p>
            <a:pPr marL="806450" lvl="1" indent="-342900" eaLnBrk="0" hangingPunct="0">
              <a:buSzPct val="60000"/>
              <a:buFont typeface="Wingdings" pitchFamily="2" charset="2"/>
              <a:buChar char="n"/>
            </a:pPr>
            <a:r>
              <a:rPr lang="en-US" sz="2400" b="0" dirty="0">
                <a:ea typeface="+mn-ea"/>
                <a:cs typeface="ＭＳ Ｐゴシック" charset="0"/>
                <a:sym typeface="Wingdings"/>
              </a:rPr>
              <a:t>“Aggressive”</a:t>
            </a:r>
            <a:endParaRPr lang="en-US" sz="2400" b="0" dirty="0">
              <a:ea typeface="+mn-ea"/>
              <a:cs typeface="ＭＳ Ｐゴシック" charset="0"/>
            </a:endParaRPr>
          </a:p>
          <a:p>
            <a:pPr marL="344487" lvl="1" indent="0">
              <a:buNone/>
            </a:pPr>
            <a:endParaRPr lang="en-US" dirty="0"/>
          </a:p>
          <a:p>
            <a:pPr marL="344487" lvl="1" indent="0">
              <a:buFont typeface="Wingdings" pitchFamily="2" charset="2"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46227" r="-5339"/>
          <a:stretch/>
        </p:blipFill>
        <p:spPr>
          <a:xfrm>
            <a:off x="1371600" y="4686083"/>
            <a:ext cx="1524001" cy="209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205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35939" r="6556"/>
          <a:stretch/>
        </p:blipFill>
        <p:spPr>
          <a:xfrm>
            <a:off x="1133856" y="4495800"/>
            <a:ext cx="1609344" cy="2209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r="49028"/>
          <a:stretch/>
        </p:blipFill>
        <p:spPr>
          <a:xfrm>
            <a:off x="1371600" y="2438400"/>
            <a:ext cx="1426464" cy="2209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458437"/>
            <a:ext cx="7543800" cy="1295400"/>
          </a:xfrm>
        </p:spPr>
        <p:txBody>
          <a:bodyPr/>
          <a:lstStyle/>
          <a:p>
            <a:r>
              <a:rPr lang="en-US" sz="4400" dirty="0" err="1"/>
              <a:t>Braitenberg’s</a:t>
            </a:r>
            <a:r>
              <a:rPr lang="en-US" sz="4400" dirty="0"/>
              <a:t> Vehicles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81200"/>
            <a:ext cx="8229600" cy="4530725"/>
          </a:xfrm>
        </p:spPr>
        <p:txBody>
          <a:bodyPr/>
          <a:lstStyle/>
          <a:p>
            <a:r>
              <a:rPr lang="en-US" sz="2600" dirty="0"/>
              <a:t>Simple vehicles by modulating sensor-motor loop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581400" y="1600200"/>
            <a:ext cx="5562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6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+mn-lt"/>
              </a:defRPr>
            </a:lvl2pPr>
            <a:lvl3pPr marL="987425" indent="-2936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+mn-lt"/>
              </a:defRPr>
            </a:lvl3pPr>
            <a:lvl4pPr marL="1281113" indent="-292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4pPr>
            <a:lvl5pPr marL="15986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0558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130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29702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4274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dirty="0"/>
          </a:p>
          <a:p>
            <a:pPr marL="0" indent="0">
              <a:buNone/>
            </a:pPr>
            <a:endParaRPr lang="en-US" sz="3600" dirty="0"/>
          </a:p>
          <a:p>
            <a:pPr marL="806450" lvl="1" indent="-342900" eaLnBrk="0" hangingPunct="0">
              <a:buSzPct val="60000"/>
              <a:buFont typeface="Wingdings" pitchFamily="2" charset="2"/>
              <a:buChar char="n"/>
            </a:pPr>
            <a:r>
              <a:rPr lang="en-US" sz="2400" b="0" dirty="0">
                <a:ea typeface="+mn-ea"/>
                <a:cs typeface="ＭＳ Ｐゴシック" charset="0"/>
              </a:rPr>
              <a:t>Slower if closer to light</a:t>
            </a:r>
          </a:p>
          <a:p>
            <a:pPr marL="806450" lvl="1" indent="-342900" eaLnBrk="0" hangingPunct="0">
              <a:buSzPct val="60000"/>
              <a:buFont typeface="Wingdings" pitchFamily="2" charset="2"/>
              <a:buChar char="n"/>
            </a:pPr>
            <a:r>
              <a:rPr lang="en-US" sz="2400" b="0" dirty="0">
                <a:ea typeface="+mn-ea"/>
                <a:cs typeface="ＭＳ Ｐゴシック" charset="0"/>
              </a:rPr>
              <a:t>Turns towards the light</a:t>
            </a:r>
          </a:p>
          <a:p>
            <a:pPr marL="806450" lvl="1" indent="-342900" eaLnBrk="0" hangingPunct="0">
              <a:buSzPct val="60000"/>
              <a:buFont typeface="Wingdings" pitchFamily="2" charset="2"/>
              <a:buChar char="n"/>
            </a:pPr>
            <a:r>
              <a:rPr lang="en-US" sz="2400" b="0" dirty="0">
                <a:ea typeface="+mn-ea"/>
                <a:cs typeface="ＭＳ Ｐゴシック" charset="0"/>
                <a:sym typeface="Wingdings"/>
              </a:rPr>
              <a:t>“Love”</a:t>
            </a:r>
          </a:p>
          <a:p>
            <a:pPr marL="806450" lvl="1" indent="-342900" eaLnBrk="0" hangingPunct="0">
              <a:buSzPct val="60000"/>
              <a:buFont typeface="Wingdings" pitchFamily="2" charset="2"/>
              <a:buChar char="n"/>
            </a:pPr>
            <a:endParaRPr lang="en-US" sz="2400" b="0" dirty="0">
              <a:ea typeface="+mn-ea"/>
              <a:cs typeface="ＭＳ Ｐゴシック" charset="0"/>
              <a:sym typeface="Wingdings"/>
            </a:endParaRPr>
          </a:p>
          <a:p>
            <a:pPr lvl="1" indent="-342900" eaLnBrk="0" hangingPunct="0">
              <a:buSzPct val="60000"/>
              <a:buFont typeface="Wingdings" pitchFamily="2" charset="2"/>
              <a:buChar char="n"/>
            </a:pPr>
            <a:endParaRPr lang="en-US" sz="2400" b="0" dirty="0">
              <a:ea typeface="+mn-ea"/>
              <a:cs typeface="ＭＳ Ｐゴシック" charset="0"/>
              <a:sym typeface="Wingdings"/>
            </a:endParaRPr>
          </a:p>
          <a:p>
            <a:pPr marL="806450" lvl="1" indent="-342900" eaLnBrk="0" hangingPunct="0">
              <a:buSzPct val="60000"/>
              <a:buFont typeface="Wingdings" pitchFamily="2" charset="2"/>
              <a:buChar char="n"/>
            </a:pPr>
            <a:r>
              <a:rPr lang="en-US" sz="2400" b="0" dirty="0">
                <a:ea typeface="+mn-ea"/>
                <a:cs typeface="ＭＳ Ｐゴシック" charset="0"/>
              </a:rPr>
              <a:t>Slower if closer to light</a:t>
            </a:r>
          </a:p>
          <a:p>
            <a:pPr marL="806450" lvl="1" indent="-342900" eaLnBrk="0" hangingPunct="0">
              <a:buSzPct val="60000"/>
              <a:buFont typeface="Wingdings" pitchFamily="2" charset="2"/>
              <a:buChar char="n"/>
            </a:pPr>
            <a:r>
              <a:rPr lang="en-US" sz="2400" b="0" dirty="0">
                <a:ea typeface="+mn-ea"/>
                <a:cs typeface="ＭＳ Ｐゴシック" charset="0"/>
              </a:rPr>
              <a:t>Turns away from the light </a:t>
            </a:r>
          </a:p>
          <a:p>
            <a:pPr marL="806450" lvl="1" indent="-342900" eaLnBrk="0" hangingPunct="0">
              <a:buSzPct val="60000"/>
              <a:buFont typeface="Wingdings" pitchFamily="2" charset="2"/>
              <a:buChar char="n"/>
            </a:pPr>
            <a:r>
              <a:rPr lang="en-US" sz="2400" b="0" dirty="0">
                <a:ea typeface="+mn-ea"/>
                <a:cs typeface="ＭＳ Ｐゴシック" charset="0"/>
                <a:sym typeface="Wingdings"/>
              </a:rPr>
              <a:t> “Explorer”</a:t>
            </a:r>
            <a:endParaRPr lang="en-US" sz="2400" b="0" dirty="0">
              <a:ea typeface="+mn-ea"/>
              <a:cs typeface="ＭＳ Ｐゴシック" charset="0"/>
            </a:endParaRPr>
          </a:p>
          <a:p>
            <a:pPr marL="344487" lvl="1" indent="0">
              <a:buNone/>
            </a:pPr>
            <a:endParaRPr lang="en-US" dirty="0"/>
          </a:p>
          <a:p>
            <a:pPr marL="344487" lvl="1" indent="0">
              <a:buFont typeface="Wingdings" pitchFamily="2" charset="2"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BV2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0432" y="1981200"/>
            <a:ext cx="5981700" cy="47853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3800" y="6243935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© F. Roth, J. </a:t>
            </a:r>
            <a:r>
              <a:rPr lang="en-US" sz="1200" dirty="0" err="1"/>
              <a:t>Heinzle</a:t>
            </a:r>
            <a:r>
              <a:rPr lang="en-US" sz="1200" dirty="0"/>
              <a:t>, A. Duff, J. </a:t>
            </a:r>
            <a:r>
              <a:rPr lang="en-US" sz="1200" dirty="0" err="1"/>
              <a:t>Conradt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6899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5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3" grpId="0" build="p"/>
      <p:bldP spid="8" grpId="0" uiExpand="1" build="p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5347" y="564248"/>
            <a:ext cx="7543800" cy="1295400"/>
          </a:xfrm>
        </p:spPr>
        <p:txBody>
          <a:bodyPr/>
          <a:lstStyle/>
          <a:p>
            <a:pPr algn="ctr"/>
            <a:r>
              <a:rPr lang="en-US" sz="4400" dirty="0"/>
              <a:t>Cybernetics and </a:t>
            </a:r>
            <a:r>
              <a:rPr lang="en-US" sz="4400" dirty="0" err="1"/>
              <a:t>Braitenberg’s</a:t>
            </a:r>
            <a:r>
              <a:rPr lang="en-US" sz="4400" dirty="0"/>
              <a:t> Vehicles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0075"/>
            <a:ext cx="8229600" cy="4530725"/>
          </a:xfrm>
        </p:spPr>
        <p:txBody>
          <a:bodyPr/>
          <a:lstStyle/>
          <a:p>
            <a:r>
              <a:rPr lang="en-US" sz="2600" dirty="0"/>
              <a:t>Complex autonomous behavior can be built by from cybernetic reflexes or reactions</a:t>
            </a:r>
          </a:p>
          <a:p>
            <a:pPr lvl="1"/>
            <a:r>
              <a:rPr lang="en-US" sz="2400" dirty="0"/>
              <a:t>E.g. combining basic </a:t>
            </a:r>
            <a:r>
              <a:rPr lang="en-US" sz="2400" dirty="0" err="1"/>
              <a:t>Braitenberg’s</a:t>
            </a:r>
            <a:r>
              <a:rPr lang="en-US" sz="2400" dirty="0"/>
              <a:t> vehicles can address complex tasks</a:t>
            </a:r>
          </a:p>
        </p:txBody>
      </p:sp>
      <p:pic>
        <p:nvPicPr>
          <p:cNvPr id="4" name="ql_before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" y="3647088"/>
            <a:ext cx="3581400" cy="3210911"/>
          </a:xfrm>
          <a:prstGeom prst="rect">
            <a:avLst/>
          </a:prstGeom>
        </p:spPr>
      </p:pic>
      <p:pic>
        <p:nvPicPr>
          <p:cNvPr id="5" name="qstim.mp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36123" y="3657601"/>
            <a:ext cx="3569677" cy="3200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72400" y="6409623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© E. </a:t>
            </a:r>
            <a:r>
              <a:rPr lang="en-US" sz="1200" dirty="0" err="1"/>
              <a:t>Araujo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871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3" grpId="0" uiExpand="1" build="p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439738"/>
            <a:ext cx="7543800" cy="1295400"/>
          </a:xfrm>
        </p:spPr>
        <p:txBody>
          <a:bodyPr/>
          <a:lstStyle/>
          <a:p>
            <a:r>
              <a:rPr lang="en-US" sz="4200" dirty="0"/>
              <a:t>Autonomous Control Modes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46275"/>
            <a:ext cx="8229600" cy="4530725"/>
          </a:xfrm>
        </p:spPr>
        <p:txBody>
          <a:bodyPr/>
          <a:lstStyle/>
          <a:p>
            <a:r>
              <a:rPr lang="en-US" sz="2600" dirty="0"/>
              <a:t>Autonomous control architectures range in terms of the way they solve control problems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sz="2400" dirty="0"/>
              <a:t>Reflexive Control </a:t>
            </a:r>
          </a:p>
          <a:p>
            <a:pPr lvl="2"/>
            <a:r>
              <a:rPr lang="en-US" sz="2200" dirty="0"/>
              <a:t>Direct stimulus-response mappings</a:t>
            </a:r>
          </a:p>
          <a:p>
            <a:pPr lvl="2"/>
            <a:r>
              <a:rPr lang="en-US" sz="2200" dirty="0"/>
              <a:t>No memory or map used</a:t>
            </a:r>
          </a:p>
          <a:p>
            <a:pPr lvl="1"/>
            <a:r>
              <a:rPr lang="en-US" sz="2400" dirty="0"/>
              <a:t>Reactive Control</a:t>
            </a:r>
          </a:p>
          <a:p>
            <a:pPr lvl="2"/>
            <a:r>
              <a:rPr lang="en-US" sz="2200" dirty="0"/>
              <a:t>Mapping from short-term local knowledge to control</a:t>
            </a:r>
          </a:p>
          <a:p>
            <a:pPr lvl="1"/>
            <a:r>
              <a:rPr lang="en-US" sz="2400" dirty="0"/>
              <a:t>Deliberative Control</a:t>
            </a:r>
          </a:p>
          <a:p>
            <a:pPr lvl="2"/>
            <a:r>
              <a:rPr lang="en-US" sz="2200" dirty="0"/>
              <a:t>Planning based on available information</a:t>
            </a:r>
          </a:p>
          <a:p>
            <a:pPr lvl="2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990600" y="2819400"/>
            <a:ext cx="7651924" cy="902732"/>
            <a:chOff x="914400" y="2971800"/>
            <a:chExt cx="7651924" cy="902732"/>
          </a:xfrm>
        </p:grpSpPr>
        <p:sp>
          <p:nvSpPr>
            <p:cNvPr id="4" name="Left-Right Arrow 3"/>
            <p:cNvSpPr/>
            <p:nvPr/>
          </p:nvSpPr>
          <p:spPr>
            <a:xfrm>
              <a:off x="1447800" y="2971800"/>
              <a:ext cx="6553200" cy="457200"/>
            </a:xfrm>
            <a:prstGeom prst="leftRightArrow">
              <a:avLst/>
            </a:prstGeom>
            <a:gradFill flip="none"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10800000" scaled="0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14400" y="3505200"/>
              <a:ext cx="1134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Reflexive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162800" y="3505200"/>
              <a:ext cx="1403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Deliberative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438400" y="3505200"/>
              <a:ext cx="10827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Reactive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26876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486960"/>
            <a:ext cx="7543800" cy="1295400"/>
          </a:xfrm>
        </p:spPr>
        <p:txBody>
          <a:bodyPr/>
          <a:lstStyle/>
          <a:p>
            <a:pPr algn="ctr"/>
            <a:r>
              <a:rPr lang="en-US" sz="4200" dirty="0"/>
              <a:t>Reactive vs. Deliberative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73283"/>
            <a:ext cx="8229600" cy="4530725"/>
          </a:xfrm>
        </p:spPr>
        <p:txBody>
          <a:bodyPr/>
          <a:lstStyle/>
          <a:p>
            <a:r>
              <a:rPr lang="en-US" dirty="0"/>
              <a:t>Deliberative control uses a traditional sense, model, plan, execute cycle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600" dirty="0"/>
              <a:t>Reactive control uses limited, distributed local models and distributed control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863883"/>
            <a:ext cx="4191000" cy="15707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5302283"/>
            <a:ext cx="4190999" cy="1479517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953000" y="1873283"/>
            <a:ext cx="42672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6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+mn-lt"/>
              </a:defRPr>
            </a:lvl2pPr>
            <a:lvl3pPr marL="987425" indent="-2936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+mn-lt"/>
              </a:defRPr>
            </a:lvl3pPr>
            <a:lvl4pPr marL="1281113" indent="-292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4pPr>
            <a:lvl5pPr marL="15986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0558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130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29702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4274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dirty="0"/>
          </a:p>
          <a:p>
            <a:pPr lvl="1"/>
            <a:endParaRPr lang="en-US" sz="2400" dirty="0"/>
          </a:p>
          <a:p>
            <a:pPr lvl="1"/>
            <a:r>
              <a:rPr lang="en-US" sz="2400" b="0" dirty="0"/>
              <a:t>End-to-end tasks </a:t>
            </a:r>
          </a:p>
          <a:p>
            <a:pPr lvl="1"/>
            <a:r>
              <a:rPr lang="en-US" sz="2400" b="0" dirty="0"/>
              <a:t>Modeling bottleneck </a:t>
            </a:r>
          </a:p>
          <a:p>
            <a:pPr lvl="1"/>
            <a:r>
              <a:rPr lang="en-US" sz="2400" b="0" dirty="0"/>
              <a:t>Execution of solution</a:t>
            </a:r>
          </a:p>
          <a:p>
            <a:pPr lvl="1"/>
            <a:endParaRPr lang="en-US" dirty="0"/>
          </a:p>
          <a:p>
            <a:pPr lvl="1"/>
            <a:endParaRPr lang="en-US" sz="3200" dirty="0"/>
          </a:p>
          <a:p>
            <a:pPr lvl="1"/>
            <a:r>
              <a:rPr lang="en-US" sz="2400" b="0" dirty="0"/>
              <a:t>Fast reaction </a:t>
            </a:r>
          </a:p>
          <a:p>
            <a:pPr lvl="1"/>
            <a:r>
              <a:rPr lang="en-US" sz="2400" b="0" dirty="0"/>
              <a:t>Task solution unknown</a:t>
            </a:r>
          </a:p>
          <a:p>
            <a:pPr lvl="1"/>
            <a:r>
              <a:rPr lang="en-US" sz="2400" b="0" dirty="0"/>
              <a:t>Difficult for complex tasks</a:t>
            </a:r>
          </a:p>
        </p:txBody>
      </p:sp>
    </p:spTree>
    <p:extLst>
      <p:ext uri="{BB962C8B-B14F-4D97-AF65-F5344CB8AC3E}">
        <p14:creationId xmlns:p14="http://schemas.microsoft.com/office/powerpoint/2010/main" val="30213375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57200"/>
            <a:ext cx="7543800" cy="1295400"/>
          </a:xfrm>
        </p:spPr>
        <p:txBody>
          <a:bodyPr/>
          <a:lstStyle/>
          <a:p>
            <a:r>
              <a:rPr lang="en-US" sz="4400" dirty="0"/>
              <a:t>Deliberative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46275"/>
            <a:ext cx="8229600" cy="4530725"/>
          </a:xfrm>
        </p:spPr>
        <p:txBody>
          <a:bodyPr/>
          <a:lstStyle/>
          <a:p>
            <a:r>
              <a:rPr lang="en-US" sz="2600" dirty="0"/>
              <a:t>Deliberative autonomous control follows a sense, model, plan, execute cycle</a:t>
            </a:r>
          </a:p>
          <a:p>
            <a:pPr lvl="1"/>
            <a:r>
              <a:rPr lang="en-US" sz="2400" dirty="0"/>
              <a:t>Sensing: use sensors to observe the state of the Robot and of the environment</a:t>
            </a:r>
          </a:p>
          <a:p>
            <a:pPr lvl="1"/>
            <a:r>
              <a:rPr lang="en-US" sz="2400" dirty="0"/>
              <a:t>Modeling: Include the new information into a complete model of the Robot and the environment</a:t>
            </a:r>
          </a:p>
          <a:p>
            <a:pPr lvl="1"/>
            <a:r>
              <a:rPr lang="en-US" sz="2400" dirty="0"/>
              <a:t>Planning: Given the task goal, use a planning technique to come up with a solution plan</a:t>
            </a:r>
          </a:p>
          <a:p>
            <a:pPr lvl="1"/>
            <a:r>
              <a:rPr lang="en-US" sz="2400" dirty="0"/>
              <a:t>Executing: If a plan was found, perform the next step of the plan</a:t>
            </a:r>
          </a:p>
        </p:txBody>
      </p:sp>
    </p:spTree>
    <p:extLst>
      <p:ext uri="{BB962C8B-B14F-4D97-AF65-F5344CB8AC3E}">
        <p14:creationId xmlns:p14="http://schemas.microsoft.com/office/powerpoint/2010/main" val="33989839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ＭＳ Ｐゴシック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7C80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7C80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Designs\Blends.pot</Template>
  <TotalTime>14180</TotalTime>
  <Words>829</Words>
  <Application>Microsoft Macintosh PowerPoint</Application>
  <PresentationFormat>On-screen Show (4:3)</PresentationFormat>
  <Paragraphs>187</Paragraphs>
  <Slides>19</Slides>
  <Notes>4</Notes>
  <HiddenSlides>0</HiddenSlides>
  <MMClips>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ＭＳ Ｐゴシック</vt:lpstr>
      <vt:lpstr>Arial</vt:lpstr>
      <vt:lpstr>Tahoma</vt:lpstr>
      <vt:lpstr>Times New Roman</vt:lpstr>
      <vt:lpstr>Wingdings</vt:lpstr>
      <vt:lpstr>Blends</vt:lpstr>
      <vt:lpstr>Autonomous Robots</vt:lpstr>
      <vt:lpstr>Traditional and Behavior Based Control</vt:lpstr>
      <vt:lpstr>Cybernetics</vt:lpstr>
      <vt:lpstr>Braitenberg’s Vehicles</vt:lpstr>
      <vt:lpstr>Braitenberg’s Vehicles</vt:lpstr>
      <vt:lpstr>Cybernetics and Braitenberg’s Vehicles</vt:lpstr>
      <vt:lpstr>Autonomous Control Modes</vt:lpstr>
      <vt:lpstr>Reactive vs. Deliberative Control</vt:lpstr>
      <vt:lpstr>Deliberative Control</vt:lpstr>
      <vt:lpstr>Behavior-Based Control</vt:lpstr>
      <vt:lpstr>Reactive vs. Deliberative Control</vt:lpstr>
      <vt:lpstr>Behavior-Based Architectures</vt:lpstr>
      <vt:lpstr>Behavior-Based Architectures</vt:lpstr>
      <vt:lpstr>Behavior-Based Architectures</vt:lpstr>
      <vt:lpstr>Behavior-Based Architectures</vt:lpstr>
      <vt:lpstr>Hybrid Deliberative/Reactive Control</vt:lpstr>
      <vt:lpstr>Hybrid Deliberative / Reactive Control</vt:lpstr>
      <vt:lpstr>Hybrid Deliberative/Reactive Control</vt:lpstr>
      <vt:lpstr>Traditional and Behavior Based Control</vt:lpstr>
    </vt:vector>
  </TitlesOfParts>
  <Company>UTA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Prediction</dc:title>
  <dc:creator>Manfred Huber</dc:creator>
  <cp:lastModifiedBy>Huber, Manfred</cp:lastModifiedBy>
  <cp:revision>345</cp:revision>
  <dcterms:created xsi:type="dcterms:W3CDTF">2004-03-08T12:04:15Z</dcterms:created>
  <dcterms:modified xsi:type="dcterms:W3CDTF">2021-10-27T20:14:26Z</dcterms:modified>
</cp:coreProperties>
</file>